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7"/>
  </p:notesMasterIdLst>
  <p:handoutMasterIdLst>
    <p:handoutMasterId r:id="rId8"/>
  </p:handoutMasterIdLst>
  <p:sldIdLst>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gh, Pavit" initials="SP" lastIdx="3" clrIdx="0">
    <p:extLst>
      <p:ext uri="{19B8F6BF-5375-455C-9EA6-DF929625EA0E}">
        <p15:presenceInfo xmlns:p15="http://schemas.microsoft.com/office/powerpoint/2012/main" userId="S-1-5-21-1085031214-73586283-839522115-806562" providerId="AD"/>
      </p:ext>
    </p:extLst>
  </p:cmAuthor>
  <p:cmAuthor id="2" name="Young, James" initials="YJ" lastIdx="1" clrIdx="1">
    <p:extLst>
      <p:ext uri="{19B8F6BF-5375-455C-9EA6-DF929625EA0E}">
        <p15:presenceInfo xmlns:p15="http://schemas.microsoft.com/office/powerpoint/2012/main" userId="S::youjame9@merck.com::04051054-4d28-4674-9e59-dd12befdb8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F0"/>
    <a:srgbClr val="3F88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4761" autoAdjust="0"/>
  </p:normalViewPr>
  <p:slideViewPr>
    <p:cSldViewPr snapToGrid="0" showGuides="1">
      <p:cViewPr varScale="1">
        <p:scale>
          <a:sx n="90" d="100"/>
          <a:sy n="90" d="100"/>
        </p:scale>
        <p:origin x="114" y="4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10-20T14:46:45.826" idx="1">
    <p:pos x="1288" y="3896"/>
    <p:text>Update highlighted text with UAN#</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529617-6797-4B7D-A78B-10D7B0191E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2B68402-987A-4B85-B19C-22494CD6E12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5A9253-BA67-487F-BF58-A2A4F6D25DE8}" type="datetimeFigureOut">
              <a:rPr lang="en-US" smtClean="0"/>
              <a:t>10/21/2019</a:t>
            </a:fld>
            <a:endParaRPr lang="en-US"/>
          </a:p>
        </p:txBody>
      </p:sp>
      <p:sp>
        <p:nvSpPr>
          <p:cNvPr id="4" name="Footer Placeholder 3">
            <a:extLst>
              <a:ext uri="{FF2B5EF4-FFF2-40B4-BE49-F238E27FC236}">
                <a16:creationId xmlns:a16="http://schemas.microsoft.com/office/drawing/2014/main" id="{3151250D-09C9-4DF1-B84B-7D02AD9BB4D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787025D-B18E-4616-B98E-38EABCE8D36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918313-4F30-4DD5-9A7D-4D1030C3D7B1}" type="slidenum">
              <a:rPr lang="en-US" smtClean="0"/>
              <a:t>‹#›</a:t>
            </a:fld>
            <a:endParaRPr lang="en-US"/>
          </a:p>
        </p:txBody>
      </p:sp>
    </p:spTree>
    <p:extLst>
      <p:ext uri="{BB962C8B-B14F-4D97-AF65-F5344CB8AC3E}">
        <p14:creationId xmlns:p14="http://schemas.microsoft.com/office/powerpoint/2010/main" val="675606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5C9FB-69C9-4D00-AAE5-F61F6D8AF00C}" type="datetimeFigureOut">
              <a:rPr lang="en-US" smtClean="0"/>
              <a:t>10/21/2019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769DF-ACA5-4DBF-9D5F-C676166A3F4F}" type="slidenum">
              <a:rPr lang="en-US" smtClean="0"/>
              <a:t>‹#›</a:t>
            </a:fld>
            <a:endParaRPr lang="en-US"/>
          </a:p>
        </p:txBody>
      </p:sp>
    </p:spTree>
    <p:extLst>
      <p:ext uri="{BB962C8B-B14F-4D97-AF65-F5344CB8AC3E}">
        <p14:creationId xmlns:p14="http://schemas.microsoft.com/office/powerpoint/2010/main" val="258839970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B0C769DF-ACA5-4DBF-9D5F-C676166A3F4F}" type="slidenum">
              <a:rPr lang="en-US" smtClean="0"/>
              <a:t>1</a:t>
            </a:fld>
            <a:endParaRPr lang="en-US"/>
          </a:p>
        </p:txBody>
      </p:sp>
    </p:spTree>
    <p:extLst>
      <p:ext uri="{BB962C8B-B14F-4D97-AF65-F5344CB8AC3E}">
        <p14:creationId xmlns:p14="http://schemas.microsoft.com/office/powerpoint/2010/main" val="208771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30083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291278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44867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E5E9A-7D6F-46C2-936F-1C4ED216B58D}"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76015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E5E9A-7D6F-46C2-936F-1C4ED216B58D}"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218578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0E5E9A-7D6F-46C2-936F-1C4ED216B58D}"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05577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0E5E9A-7D6F-46C2-936F-1C4ED216B58D}"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206384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0E5E9A-7D6F-46C2-936F-1C4ED216B58D}"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75031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E5E9A-7D6F-46C2-936F-1C4ED216B58D}"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12590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E5E9A-7D6F-46C2-936F-1C4ED216B58D}"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309120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E5E9A-7D6F-46C2-936F-1C4ED216B58D}"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DD20-BF1C-4530-9387-66A374B649BA}" type="slidenum">
              <a:rPr lang="en-US" smtClean="0"/>
              <a:t>‹#›</a:t>
            </a:fld>
            <a:endParaRPr lang="en-US"/>
          </a:p>
        </p:txBody>
      </p:sp>
    </p:spTree>
    <p:extLst>
      <p:ext uri="{BB962C8B-B14F-4D97-AF65-F5344CB8AC3E}">
        <p14:creationId xmlns:p14="http://schemas.microsoft.com/office/powerpoint/2010/main" val="296660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E5E9A-7D6F-46C2-936F-1C4ED216B58D}" type="datetimeFigureOut">
              <a:rPr lang="en-US" smtClean="0"/>
              <a:t>10/21/2019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DD20-BF1C-4530-9387-66A374B649BA}" type="slidenum">
              <a:rPr lang="en-US" smtClean="0"/>
              <a:t>‹#›</a:t>
            </a:fld>
            <a:endParaRPr lang="en-US"/>
          </a:p>
        </p:txBody>
      </p:sp>
    </p:spTree>
    <p:extLst>
      <p:ext uri="{BB962C8B-B14F-4D97-AF65-F5344CB8AC3E}">
        <p14:creationId xmlns:p14="http://schemas.microsoft.com/office/powerpoint/2010/main" val="323047245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utgers.cloud-cm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BBCB59E-4CA6-43FD-97D8-49E2D727BED9}"/>
              </a:ext>
            </a:extLst>
          </p:cNvPr>
          <p:cNvSpPr/>
          <p:nvPr/>
        </p:nvSpPr>
        <p:spPr>
          <a:xfrm>
            <a:off x="125185" y="53577"/>
            <a:ext cx="11941628" cy="6924973"/>
          </a:xfrm>
          <a:prstGeom prst="rect">
            <a:avLst/>
          </a:prstGeom>
        </p:spPr>
        <p:txBody>
          <a:bodyPr wrap="square">
            <a:spAutoFit/>
          </a:bodyPr>
          <a:lstStyle/>
          <a:p>
            <a:pPr lvl="0"/>
            <a:r>
              <a:rPr lang="en-US" sz="3200" b="1" dirty="0">
                <a:solidFill>
                  <a:srgbClr val="00B050"/>
                </a:solidFill>
                <a:latin typeface="Arial Narrow" panose="020B0606020202030204" pitchFamily="34" charset="0"/>
              </a:rPr>
              <a:t>Continuing Education: Innovative Oncology Treatment Modalities</a:t>
            </a:r>
            <a:endParaRPr lang="en-US" sz="3200" i="1" dirty="0">
              <a:latin typeface="Arial Narrow" panose="020B0606020202030204" pitchFamily="34" charset="0"/>
            </a:endParaRPr>
          </a:p>
          <a:p>
            <a:r>
              <a:rPr lang="en-US" sz="1600" i="1" dirty="0">
                <a:latin typeface="Arial Narrow" panose="020B0606020202030204" pitchFamily="34" charset="0"/>
              </a:rPr>
              <a:t>A jointly accredited (CNE, CPE, CME) </a:t>
            </a:r>
            <a:r>
              <a:rPr lang="en-US" sz="1600" b="1" i="1" dirty="0">
                <a:solidFill>
                  <a:srgbClr val="00B050"/>
                </a:solidFill>
                <a:latin typeface="Arial Narrow" panose="020B0606020202030204" pitchFamily="34" charset="0"/>
              </a:rPr>
              <a:t>complimentary</a:t>
            </a:r>
            <a:r>
              <a:rPr lang="en-US" sz="1600" i="1" dirty="0">
                <a:latin typeface="Arial Narrow" panose="020B0606020202030204" pitchFamily="34" charset="0"/>
              </a:rPr>
              <a:t> continuing education activity with program design and organization </a:t>
            </a:r>
            <a:r>
              <a:rPr lang="en-US" sz="1600" i="1" dirty="0">
                <a:solidFill>
                  <a:prstClr val="white"/>
                </a:solidFill>
                <a:latin typeface="Arial Narrow" panose="020B0606020202030204" pitchFamily="34" charset="0"/>
              </a:rPr>
              <a:t>led by Post-Doctoral Fellows and supported by the Rutgers Institute for Pharmaceutical Industry Fellowships</a:t>
            </a:r>
          </a:p>
          <a:p>
            <a:endParaRPr lang="en-US" sz="1000" b="1" dirty="0">
              <a:solidFill>
                <a:srgbClr val="00B050"/>
              </a:solidFill>
              <a:latin typeface="Arial Narrow" panose="020B0606020202030204" pitchFamily="34" charset="0"/>
            </a:endParaRPr>
          </a:p>
          <a:p>
            <a:r>
              <a:rPr lang="en-US" sz="1600" b="1" dirty="0">
                <a:solidFill>
                  <a:srgbClr val="00B050"/>
                </a:solidFill>
                <a:latin typeface="Arial Narrow" panose="020B0606020202030204" pitchFamily="34" charset="0"/>
              </a:rPr>
              <a:t>Date: </a:t>
            </a:r>
            <a:r>
              <a:rPr lang="en-US" sz="1600" dirty="0">
                <a:latin typeface="Arial Narrow" panose="020B0606020202030204" pitchFamily="34" charset="0"/>
              </a:rPr>
              <a:t>February 20, 2020 | </a:t>
            </a:r>
            <a:r>
              <a:rPr lang="en-US" sz="1600" b="1" dirty="0">
                <a:solidFill>
                  <a:srgbClr val="00B050"/>
                </a:solidFill>
                <a:latin typeface="Arial Narrow" panose="020B0606020202030204" pitchFamily="34" charset="0"/>
              </a:rPr>
              <a:t>Time: </a:t>
            </a:r>
            <a:r>
              <a:rPr lang="en-US" sz="1600" dirty="0">
                <a:latin typeface="Arial Narrow" panose="020B0606020202030204" pitchFamily="34" charset="0"/>
              </a:rPr>
              <a:t>1:00 – 4:45 PM | </a:t>
            </a:r>
            <a:r>
              <a:rPr lang="en-US" sz="1600" b="1" dirty="0">
                <a:solidFill>
                  <a:srgbClr val="00B050"/>
                </a:solidFill>
                <a:latin typeface="Arial Narrow" panose="020B0606020202030204" pitchFamily="34" charset="0"/>
              </a:rPr>
              <a:t>Location:</a:t>
            </a:r>
            <a:r>
              <a:rPr lang="en-US" sz="1600" dirty="0">
                <a:solidFill>
                  <a:srgbClr val="00B050"/>
                </a:solidFill>
                <a:latin typeface="Arial Narrow" panose="020B0606020202030204" pitchFamily="34" charset="0"/>
              </a:rPr>
              <a:t> </a:t>
            </a:r>
            <a:r>
              <a:rPr lang="en-US" sz="1600" dirty="0">
                <a:latin typeface="Arial Narrow" panose="020B0606020202030204" pitchFamily="34" charset="0"/>
              </a:rPr>
              <a:t>Main Auditorium | </a:t>
            </a:r>
            <a:r>
              <a:rPr lang="en-US" sz="1600" b="1" dirty="0">
                <a:solidFill>
                  <a:srgbClr val="00B050"/>
                </a:solidFill>
                <a:latin typeface="Arial Narrow" panose="020B0606020202030204" pitchFamily="34" charset="0"/>
              </a:rPr>
              <a:t>Address: </a:t>
            </a:r>
            <a:r>
              <a:rPr lang="en-US" sz="1600" dirty="0">
                <a:latin typeface="Arial Narrow" panose="020B0606020202030204" pitchFamily="34" charset="0"/>
              </a:rPr>
              <a:t>Merck &amp; Co., Inc.,351 N. Sumneytown Pike, North Wales, PA 19454</a:t>
            </a:r>
          </a:p>
          <a:p>
            <a:r>
              <a:rPr lang="en-US" sz="1600" b="1" dirty="0">
                <a:solidFill>
                  <a:srgbClr val="00B050"/>
                </a:solidFill>
                <a:latin typeface="Arial Narrow" panose="020B0606020202030204" pitchFamily="34" charset="0"/>
              </a:rPr>
              <a:t>Registration: </a:t>
            </a:r>
            <a:r>
              <a:rPr lang="en-US" sz="1600" dirty="0">
                <a:latin typeface="Arial Narrow" panose="020B0606020202030204" pitchFamily="34" charset="0"/>
              </a:rPr>
              <a:t>Starting at 12:30 PM in the Auditorium Lobby |</a:t>
            </a:r>
            <a:r>
              <a:rPr lang="en-US" sz="1600" b="1" dirty="0">
                <a:solidFill>
                  <a:srgbClr val="00B050"/>
                </a:solidFill>
                <a:latin typeface="Arial Narrow" panose="020B0606020202030204" pitchFamily="34" charset="0"/>
              </a:rPr>
              <a:t> Pre-registration: </a:t>
            </a:r>
            <a:r>
              <a:rPr lang="en-US" sz="1600" u="sng" dirty="0">
                <a:solidFill>
                  <a:srgbClr val="00B050"/>
                </a:solidFill>
                <a:latin typeface="Arial Narrow" panose="020B0606020202030204" pitchFamily="34" charset="0"/>
                <a:hlinkClick r:id="rId3">
                  <a:extLst>
                    <a:ext uri="{A12FA001-AC4F-418D-AE19-62706E023703}">
                      <ahyp:hlinkClr xmlns:ahyp="http://schemas.microsoft.com/office/drawing/2018/hyperlinkcolor" val="tx"/>
                    </a:ext>
                  </a:extLst>
                </a:hlinkClick>
              </a:rPr>
              <a:t>https://rutgers.cloud-cme.com/</a:t>
            </a:r>
            <a:endParaRPr lang="en-US" sz="1600" u="sng" dirty="0">
              <a:solidFill>
                <a:srgbClr val="00B050"/>
              </a:solidFill>
              <a:latin typeface="Arial Narrow" panose="020B0606020202030204" pitchFamily="34" charset="0"/>
            </a:endParaRPr>
          </a:p>
          <a:p>
            <a:r>
              <a:rPr lang="en-US" sz="1600" b="1" dirty="0">
                <a:solidFill>
                  <a:srgbClr val="00B050"/>
                </a:solidFill>
                <a:latin typeface="Arial Narrow" panose="020B0606020202030204" pitchFamily="34" charset="0"/>
              </a:rPr>
              <a:t>For additional information, please contact: </a:t>
            </a:r>
            <a:r>
              <a:rPr lang="en-US" sz="1600" dirty="0">
                <a:solidFill>
                  <a:prstClr val="white"/>
                </a:solidFill>
                <a:latin typeface="Arial Narrow" panose="020B0606020202030204" pitchFamily="34" charset="0"/>
              </a:rPr>
              <a:t>James Young: james.young6@merck.com</a:t>
            </a:r>
          </a:p>
          <a:p>
            <a:endParaRPr lang="en-US" sz="16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endParaRPr lang="en-US" sz="1000" b="1" dirty="0">
              <a:solidFill>
                <a:srgbClr val="00B050"/>
              </a:solidFill>
              <a:latin typeface="Arial Narrow" panose="020B0606020202030204" pitchFamily="34" charset="0"/>
            </a:endParaRPr>
          </a:p>
          <a:p>
            <a:r>
              <a:rPr lang="en-US" sz="1200" b="1" dirty="0">
                <a:solidFill>
                  <a:srgbClr val="00B050"/>
                </a:solidFill>
                <a:latin typeface="Arial Narrow" panose="020B0606020202030204" pitchFamily="34" charset="0"/>
              </a:rPr>
              <a:t>Learning Objectives:</a:t>
            </a:r>
          </a:p>
          <a:p>
            <a:pPr marL="228600" lvl="0" indent="-228600">
              <a:buFont typeface="+mj-lt"/>
              <a:buAutoNum type="arabicPeriod"/>
            </a:pPr>
            <a:r>
              <a:rPr lang="en-US" sz="1200" b="1" dirty="0">
                <a:solidFill>
                  <a:srgbClr val="00B050"/>
                </a:solidFill>
                <a:latin typeface="Arial Narrow" panose="020B0606020202030204" pitchFamily="34" charset="0"/>
              </a:rPr>
              <a:t>Evaluate</a:t>
            </a:r>
            <a:r>
              <a:rPr lang="en-US" sz="1200" b="1" dirty="0">
                <a:latin typeface="Arial Narrow" panose="020B0606020202030204" pitchFamily="34" charset="0"/>
              </a:rPr>
              <a:t> the current scope of biosimilars in oncology, from pre-approval to post-marketing</a:t>
            </a:r>
          </a:p>
          <a:p>
            <a:pPr marL="228600" lvl="0" indent="-228600">
              <a:buFont typeface="+mj-lt"/>
              <a:buAutoNum type="arabicPeriod"/>
            </a:pPr>
            <a:r>
              <a:rPr lang="en-US" sz="1200" b="1" dirty="0">
                <a:solidFill>
                  <a:srgbClr val="00B050"/>
                </a:solidFill>
                <a:latin typeface="Arial Narrow" panose="020B0606020202030204" pitchFamily="34" charset="0"/>
              </a:rPr>
              <a:t>Discuss</a:t>
            </a:r>
            <a:r>
              <a:rPr lang="en-US" sz="1200" b="1" dirty="0">
                <a:latin typeface="Arial Narrow" panose="020B0606020202030204" pitchFamily="34" charset="0"/>
              </a:rPr>
              <a:t> the history of gene therapy, its current therapeutic applications (including clinical utility), and potential future technologies as it relates to oncology</a:t>
            </a:r>
          </a:p>
          <a:p>
            <a:pPr marL="685800" lvl="1" indent="-228600">
              <a:buClr>
                <a:srgbClr val="00B050"/>
              </a:buClr>
              <a:buFont typeface="Arial" panose="020B0604020202020204" pitchFamily="34" charset="0"/>
              <a:buChar char="•"/>
            </a:pPr>
            <a:r>
              <a:rPr lang="en-US" sz="1200" b="1" dirty="0">
                <a:latin typeface="Arial Narrow" panose="020B0606020202030204" pitchFamily="34" charset="0"/>
              </a:rPr>
              <a:t>This will also include discussion of the rationale and incentive to pursue further research in gene therapy.jjblks908!</a:t>
            </a:r>
          </a:p>
          <a:p>
            <a:pPr marL="228600" lvl="0" indent="-228600">
              <a:buFont typeface="+mj-lt"/>
              <a:buAutoNum type="arabicPeriod"/>
            </a:pPr>
            <a:r>
              <a:rPr lang="en-US" sz="1200" b="1" dirty="0">
                <a:solidFill>
                  <a:srgbClr val="00B050"/>
                </a:solidFill>
                <a:latin typeface="Arial Narrow" panose="020B0606020202030204" pitchFamily="34" charset="0"/>
              </a:rPr>
              <a:t>Identify</a:t>
            </a:r>
            <a:r>
              <a:rPr lang="en-US" sz="1200" b="1" dirty="0">
                <a:latin typeface="Arial Narrow" panose="020B0606020202030204" pitchFamily="34" charset="0"/>
              </a:rPr>
              <a:t> differences between these two abbreviated approval pathways and their practical applications within the oncology space</a:t>
            </a:r>
          </a:p>
          <a:p>
            <a:pPr marL="228600" lvl="0" indent="-228600">
              <a:buFont typeface="+mj-lt"/>
              <a:buAutoNum type="arabicPeriod"/>
            </a:pPr>
            <a:r>
              <a:rPr lang="en-US" sz="1200" b="1" dirty="0">
                <a:solidFill>
                  <a:srgbClr val="00B050"/>
                </a:solidFill>
                <a:latin typeface="Arial Narrow" panose="020B0606020202030204" pitchFamily="34" charset="0"/>
              </a:rPr>
              <a:t>Analyze</a:t>
            </a:r>
            <a:r>
              <a:rPr lang="en-US" sz="1200" b="1" dirty="0">
                <a:latin typeface="Arial Narrow" panose="020B0606020202030204" pitchFamily="34" charset="0"/>
              </a:rPr>
              <a:t> the development, current implementation, and future opportunities in advancements of CAR (chimeric antigen receptor) T cell therapy</a:t>
            </a:r>
          </a:p>
          <a:p>
            <a:pPr marL="228600" lvl="0" indent="-228600">
              <a:buFont typeface="+mj-lt"/>
              <a:buAutoNum type="arabicPeriod"/>
            </a:pPr>
            <a:r>
              <a:rPr lang="en-US" sz="1200" b="1" dirty="0">
                <a:solidFill>
                  <a:srgbClr val="00B050"/>
                </a:solidFill>
                <a:latin typeface="Arial Narrow" panose="020B0606020202030204" pitchFamily="34" charset="0"/>
              </a:rPr>
              <a:t>Examine</a:t>
            </a:r>
            <a:r>
              <a:rPr lang="en-US" sz="1200" b="1" dirty="0">
                <a:latin typeface="Arial Narrow" panose="020B0606020202030204" pitchFamily="34" charset="0"/>
              </a:rPr>
              <a:t> the barriers and disparities of comprehensive oncological treatment among patients from various cultural backgrounds</a:t>
            </a:r>
          </a:p>
          <a:p>
            <a:pPr marL="228600" lvl="0" indent="-228600">
              <a:buFont typeface="+mj-lt"/>
              <a:buAutoNum type="arabicPeriod"/>
            </a:pPr>
            <a:r>
              <a:rPr lang="en-US" sz="1200" b="1" dirty="0">
                <a:solidFill>
                  <a:srgbClr val="00B050"/>
                </a:solidFill>
                <a:latin typeface="Arial Narrow" panose="020B0606020202030204" pitchFamily="34" charset="0"/>
              </a:rPr>
              <a:t>Assess</a:t>
            </a:r>
            <a:r>
              <a:rPr lang="en-US" sz="1200" b="1" dirty="0">
                <a:latin typeface="Arial Narrow" panose="020B0606020202030204" pitchFamily="34" charset="0"/>
              </a:rPr>
              <a:t> clinical utility of remote monitoring of cancer patients through wearable technology </a:t>
            </a:r>
          </a:p>
          <a:p>
            <a:pPr lvl="0"/>
            <a:endParaRPr lang="en-US" sz="800" b="1" dirty="0">
              <a:solidFill>
                <a:srgbClr val="00B050"/>
              </a:solidFill>
              <a:latin typeface="Arial Narrow" panose="020B0606020202030204" pitchFamily="34" charset="0"/>
            </a:endParaRPr>
          </a:p>
          <a:p>
            <a:r>
              <a:rPr lang="en-US" sz="600" dirty="0">
                <a:latin typeface="Arial Narrow" panose="020B0606020202030204" pitchFamily="34" charset="0"/>
              </a:rPr>
              <a:t>In</a:t>
            </a:r>
            <a:r>
              <a:rPr lang="en-US" sz="600" dirty="0">
                <a:solidFill>
                  <a:srgbClr val="00B0F0"/>
                </a:solidFill>
                <a:latin typeface="Arial Narrow" panose="020B0606020202030204" pitchFamily="34" charset="0"/>
              </a:rPr>
              <a:t> </a:t>
            </a:r>
            <a:r>
              <a:rPr lang="en-US" sz="600" dirty="0">
                <a:latin typeface="Arial Narrow" panose="020B0606020202030204" pitchFamily="34" charset="0"/>
              </a:rPr>
              <a:t>support</a:t>
            </a:r>
            <a:r>
              <a:rPr lang="en-US" sz="600" dirty="0">
                <a:solidFill>
                  <a:srgbClr val="00B0F0"/>
                </a:solidFill>
                <a:latin typeface="Arial Narrow" panose="020B0606020202030204" pitchFamily="34" charset="0"/>
              </a:rPr>
              <a:t> </a:t>
            </a:r>
            <a:r>
              <a:rPr lang="en-US" sz="600" dirty="0">
                <a:latin typeface="Arial Narrow" panose="020B0606020202030204" pitchFamily="34" charset="0"/>
              </a:rPr>
              <a:t>of improving patient care, Rutgers Biomedical and Health Sciences is jointly accredited by the Accreditation Council for Continuing Medical Education (ACCME), the Accreditation Council for Pharmacy Education (ACPE), and the American Nurses Credentialing Center (ANCC), to provide continuing education for the healthcare team.</a:t>
            </a:r>
          </a:p>
          <a:p>
            <a:r>
              <a:rPr lang="en-US" sz="600" dirty="0">
                <a:latin typeface="Arial Narrow" panose="020B0606020202030204" pitchFamily="34" charset="0"/>
              </a:rPr>
              <a:t>This activity is designed for pharmacists, physicians, nurses, and other health care professionals and stakeholders. This program is organized by Rutgers Ernest Mario School of Pharmacy.  All individuals who affect the content of continuing education activities are required to disclose to the audience any real or apparent conflict of interest related to the activity. </a:t>
            </a:r>
          </a:p>
          <a:p>
            <a:r>
              <a:rPr lang="en-US" sz="600" dirty="0">
                <a:latin typeface="Arial Narrow" panose="020B0606020202030204" pitchFamily="34" charset="0"/>
              </a:rPr>
              <a:t>The activity faculty are further required to disclose discussion of off-label/investigational uses in their presentations. These disclosures will be made to the audience at the time of the activity.</a:t>
            </a:r>
          </a:p>
          <a:p>
            <a:r>
              <a:rPr lang="en-US" sz="600" kern="1400" dirty="0">
                <a:latin typeface="Arial Narrow" panose="020B0606020202030204" pitchFamily="34" charset="0"/>
              </a:rPr>
              <a:t>This knowledge-based activity (</a:t>
            </a:r>
            <a:r>
              <a:rPr lang="en-US" sz="600" dirty="0">
                <a:latin typeface="Arial Narrow" panose="020B0606020202030204" pitchFamily="34" charset="0"/>
              </a:rPr>
              <a:t>UAN# is:</a:t>
            </a:r>
            <a:r>
              <a:rPr lang="en-US" sz="600" dirty="0">
                <a:solidFill>
                  <a:srgbClr val="FF0000"/>
                </a:solidFill>
                <a:latin typeface="Arial Narrow" panose="020B0606020202030204" pitchFamily="34" charset="0"/>
              </a:rPr>
              <a:t> </a:t>
            </a:r>
            <a:r>
              <a:rPr lang="en-US" sz="600" dirty="0">
                <a:highlight>
                  <a:srgbClr val="FFFF00"/>
                </a:highlight>
                <a:latin typeface="Arial Narrow" panose="020B0606020202030204" pitchFamily="34" charset="0"/>
              </a:rPr>
              <a:t>????????????????????</a:t>
            </a:r>
            <a:r>
              <a:rPr lang="en-US" sz="600" dirty="0">
                <a:solidFill>
                  <a:srgbClr val="FF0000"/>
                </a:solidFill>
                <a:latin typeface="Arial Narrow" panose="020B0606020202030204" pitchFamily="34" charset="0"/>
              </a:rPr>
              <a:t> </a:t>
            </a:r>
            <a:r>
              <a:rPr lang="en-US" sz="600" kern="1400" dirty="0">
                <a:latin typeface="Arial Narrow" panose="020B0606020202030204" pitchFamily="34" charset="0"/>
              </a:rPr>
              <a:t>qualifies for 3 contact hours (0.3 CEU’s) of general continuing pharmacy, medical, and nursing education credit.</a:t>
            </a:r>
          </a:p>
          <a:p>
            <a:r>
              <a:rPr lang="en-US" sz="600" dirty="0">
                <a:solidFill>
                  <a:srgbClr val="00B050"/>
                </a:solidFill>
                <a:latin typeface="Arial Narrow" panose="020B0606020202030204" pitchFamily="34" charset="0"/>
              </a:rPr>
              <a:t>Requirements for completion: </a:t>
            </a:r>
            <a:r>
              <a:rPr lang="en-US" sz="600" dirty="0">
                <a:latin typeface="Arial Narrow" panose="020B0606020202030204" pitchFamily="34" charset="0"/>
              </a:rPr>
              <a:t>Pharmacists, nurses, and physicians must be in attendance for the entire program. All attendees MUST sign in and complete a pre-test/post-test and program evaluation in order to receive program credit online at </a:t>
            </a:r>
            <a:r>
              <a:rPr lang="en-US" sz="600" u="sng" dirty="0">
                <a:solidFill>
                  <a:srgbClr val="00B050"/>
                </a:solidFill>
                <a:latin typeface="Arial Narrow" panose="020B0606020202030204" pitchFamily="34" charset="0"/>
                <a:hlinkClick r:id="rId3">
                  <a:extLst>
                    <a:ext uri="{A12FA001-AC4F-418D-AE19-62706E023703}">
                      <ahyp:hlinkClr xmlns:ahyp="http://schemas.microsoft.com/office/drawing/2018/hyperlinkcolor" val="tx"/>
                    </a:ext>
                  </a:extLst>
                </a:hlinkClick>
              </a:rPr>
              <a:t>https://rutgers.cloud-cme.com/</a:t>
            </a:r>
            <a:r>
              <a:rPr lang="en-US" sz="600" dirty="0">
                <a:solidFill>
                  <a:srgbClr val="00B050"/>
                </a:solidFill>
                <a:latin typeface="Arial Narrow" panose="020B0606020202030204" pitchFamily="34" charset="0"/>
              </a:rPr>
              <a:t> </a:t>
            </a:r>
            <a:r>
              <a:rPr lang="en-US" sz="600" dirty="0">
                <a:latin typeface="Arial Narrow" panose="020B0606020202030204" pitchFamily="34" charset="0"/>
              </a:rPr>
              <a:t>No partial credit will be awarded.</a:t>
            </a:r>
          </a:p>
          <a:p>
            <a:r>
              <a:rPr lang="en-US" sz="600" dirty="0">
                <a:solidFill>
                  <a:srgbClr val="00B050"/>
                </a:solidFill>
                <a:latin typeface="Arial Narrow" panose="020B0606020202030204" pitchFamily="34" charset="0"/>
              </a:rPr>
              <a:t>Pharmacists: </a:t>
            </a:r>
            <a:r>
              <a:rPr lang="en-US" sz="600" dirty="0">
                <a:latin typeface="Arial Narrow" panose="020B0606020202030204" pitchFamily="34" charset="0"/>
              </a:rPr>
              <a:t>CPE credit will be processed after the program evaluation has closed to participants, which will be three to four weeks following the activity date. </a:t>
            </a:r>
          </a:p>
          <a:p>
            <a:r>
              <a:rPr lang="en-US" sz="600" dirty="0">
                <a:solidFill>
                  <a:srgbClr val="00B050"/>
                </a:solidFill>
                <a:latin typeface="Arial Narrow" panose="020B0606020202030204" pitchFamily="34" charset="0"/>
              </a:rPr>
              <a:t>Physicians and Nurses: </a:t>
            </a:r>
            <a:r>
              <a:rPr lang="en-US" sz="600" dirty="0">
                <a:latin typeface="Arial Narrow" panose="020B0606020202030204" pitchFamily="34" charset="0"/>
              </a:rPr>
              <a:t>Continuing Education Certificate will be processed and sent after program evaluation has closed to participants, which will be three to four weeks following the activity date.</a:t>
            </a:r>
          </a:p>
          <a:p>
            <a:r>
              <a:rPr lang="en-US" sz="600" dirty="0">
                <a:latin typeface="Arial Narrow" panose="020B0606020202030204" pitchFamily="34" charset="0"/>
              </a:rPr>
              <a:t>For additional program information, questions, or concerns, or if you require special arrangements to attend this activity, please contact RBHS Ernest Mario School of Pharmacy Office of Continuing Education, Debra Diller at 848-445-6823 or ce@pharmacy.rutgers.edu or the activity director, James Young. </a:t>
            </a:r>
          </a:p>
          <a:p>
            <a:r>
              <a:rPr lang="en-US" sz="600" dirty="0">
                <a:latin typeface="Arial Narrow" panose="020B0606020202030204" pitchFamily="34" charset="0"/>
              </a:rPr>
              <a:t>RBHS reserves the right to modify the activity content, faculty and activities, and reserves the right to cancel this activity, if necessary.</a:t>
            </a:r>
          </a:p>
        </p:txBody>
      </p:sp>
      <p:pic>
        <p:nvPicPr>
          <p:cNvPr id="14" name="Picture 2" descr="Image result for jointly accredited provider logo">
            <a:extLst>
              <a:ext uri="{FF2B5EF4-FFF2-40B4-BE49-F238E27FC236}">
                <a16:creationId xmlns:a16="http://schemas.microsoft.com/office/drawing/2014/main" id="{ED895CFE-02DF-49FB-BA66-3D292D7720A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28421" y="5894533"/>
            <a:ext cx="1238392" cy="8328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16" name="Table 15">
            <a:extLst>
              <a:ext uri="{FF2B5EF4-FFF2-40B4-BE49-F238E27FC236}">
                <a16:creationId xmlns:a16="http://schemas.microsoft.com/office/drawing/2014/main" id="{EA9C633D-D5FF-4DA3-BA5B-332BA20617F7}"/>
              </a:ext>
            </a:extLst>
          </p:cNvPr>
          <p:cNvGraphicFramePr>
            <a:graphicFrameLocks noGrp="1"/>
          </p:cNvGraphicFramePr>
          <p:nvPr>
            <p:extLst>
              <p:ext uri="{D42A27DB-BD31-4B8C-83A1-F6EECF244321}">
                <p14:modId xmlns:p14="http://schemas.microsoft.com/office/powerpoint/2010/main" val="4019427138"/>
              </p:ext>
            </p:extLst>
          </p:nvPr>
        </p:nvGraphicFramePr>
        <p:xfrm>
          <a:off x="228600" y="2043530"/>
          <a:ext cx="11658597" cy="2214098"/>
        </p:xfrm>
        <a:graphic>
          <a:graphicData uri="http://schemas.openxmlformats.org/drawingml/2006/table">
            <a:tbl>
              <a:tblPr firstRow="1" bandRow="1">
                <a:tableStyleId>{9D7B26C5-4107-4FEC-AEDC-1716B250A1EF}</a:tableStyleId>
              </a:tblPr>
              <a:tblGrid>
                <a:gridCol w="2356479">
                  <a:extLst>
                    <a:ext uri="{9D8B030D-6E8A-4147-A177-3AD203B41FA5}">
                      <a16:colId xmlns:a16="http://schemas.microsoft.com/office/drawing/2014/main" val="1667270946"/>
                    </a:ext>
                  </a:extLst>
                </a:gridCol>
                <a:gridCol w="4447279">
                  <a:extLst>
                    <a:ext uri="{9D8B030D-6E8A-4147-A177-3AD203B41FA5}">
                      <a16:colId xmlns:a16="http://schemas.microsoft.com/office/drawing/2014/main" val="3183367793"/>
                    </a:ext>
                  </a:extLst>
                </a:gridCol>
                <a:gridCol w="4854839">
                  <a:extLst>
                    <a:ext uri="{9D8B030D-6E8A-4147-A177-3AD203B41FA5}">
                      <a16:colId xmlns:a16="http://schemas.microsoft.com/office/drawing/2014/main" val="1126233519"/>
                    </a:ext>
                  </a:extLst>
                </a:gridCol>
              </a:tblGrid>
              <a:tr h="216800">
                <a:tc>
                  <a:txBody>
                    <a:bodyPr/>
                    <a:lstStyle/>
                    <a:p>
                      <a:pPr algn="ctr"/>
                      <a:r>
                        <a:rPr lang="en-US" sz="1200" dirty="0">
                          <a:latin typeface="Arial Narrow" panose="020B0606020202030204" pitchFamily="34" charset="0"/>
                          <a:cs typeface="Arial" panose="020B0604020202020204" pitchFamily="34" charset="0"/>
                        </a:rPr>
                        <a:t>Time</a:t>
                      </a:r>
                      <a:endParaRPr lang="en-US" sz="1200" dirty="0">
                        <a:solidFill>
                          <a:schemeClr val="tx1"/>
                        </a:solidFill>
                        <a:latin typeface="Arial Narrow" panose="020B0606020202030204" pitchFamily="34" charset="0"/>
                        <a:cs typeface="Arial" panose="020B0604020202020204" pitchFamily="34" charset="0"/>
                      </a:endParaRPr>
                    </a:p>
                  </a:txBody>
                  <a:tcPr/>
                </a:tc>
                <a:tc>
                  <a:txBody>
                    <a:bodyPr/>
                    <a:lstStyle/>
                    <a:p>
                      <a:pPr algn="ctr"/>
                      <a:r>
                        <a:rPr lang="en-US" sz="1200" dirty="0">
                          <a:latin typeface="Arial Narrow" panose="020B0606020202030204" pitchFamily="34" charset="0"/>
                          <a:cs typeface="Arial" panose="020B0604020202020204" pitchFamily="34" charset="0"/>
                        </a:rPr>
                        <a:t>Topic</a:t>
                      </a:r>
                      <a:endParaRPr lang="en-US" sz="1200" dirty="0">
                        <a:solidFill>
                          <a:schemeClr val="tx1"/>
                        </a:solidFill>
                        <a:latin typeface="Arial Narrow" panose="020B0606020202030204" pitchFamily="34" charset="0"/>
                        <a:cs typeface="Arial" panose="020B0604020202020204" pitchFamily="34" charset="0"/>
                      </a:endParaRPr>
                    </a:p>
                  </a:txBody>
                  <a:tcPr/>
                </a:tc>
                <a:tc>
                  <a:txBody>
                    <a:bodyPr/>
                    <a:lstStyle/>
                    <a:p>
                      <a:pPr algn="ctr"/>
                      <a:r>
                        <a:rPr lang="en-US" sz="1200" dirty="0">
                          <a:latin typeface="Arial Narrow" panose="020B0606020202030204" pitchFamily="34" charset="0"/>
                          <a:cs typeface="Arial" panose="020B0604020202020204" pitchFamily="34" charset="0"/>
                        </a:rPr>
                        <a:t>Presenter</a:t>
                      </a:r>
                      <a:endParaRPr lang="en-US" sz="1200" dirty="0">
                        <a:solidFill>
                          <a:schemeClr val="tx1"/>
                        </a:solidFill>
                        <a:latin typeface="Arial Narrow" panose="020B0606020202030204" pitchFamily="34" charset="0"/>
                        <a:cs typeface="Arial" panose="020B0604020202020204" pitchFamily="34" charset="0"/>
                      </a:endParaRPr>
                    </a:p>
                  </a:txBody>
                  <a:tcPr/>
                </a:tc>
                <a:extLst>
                  <a:ext uri="{0D108BD9-81ED-4DB2-BD59-A6C34878D82A}">
                    <a16:rowId xmlns:a16="http://schemas.microsoft.com/office/drawing/2014/main" val="1659182381"/>
                  </a:ext>
                </a:extLst>
              </a:tr>
              <a:tr h="157083">
                <a:tc>
                  <a:txBody>
                    <a:bodyPr/>
                    <a:lstStyle/>
                    <a:p>
                      <a:pPr marL="0" marR="0" algn="ctr">
                        <a:spcBef>
                          <a:spcPts val="0"/>
                        </a:spcBef>
                        <a:spcAft>
                          <a:spcPts val="0"/>
                        </a:spcAft>
                      </a:pPr>
                      <a:r>
                        <a:rPr lang="en-US" sz="1200" dirty="0">
                          <a:effectLst/>
                          <a:latin typeface="Arial Narrow" panose="020B0606020202030204" pitchFamily="34" charset="0"/>
                          <a:ea typeface="Calibri" panose="020F0502020204030204" pitchFamily="34" charset="0"/>
                          <a:cs typeface="Arial" panose="020B0604020202020204" pitchFamily="34" charset="0"/>
                        </a:rPr>
                        <a:t>12:30-1:00pm</a:t>
                      </a: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ea typeface="Calibri" panose="020F0502020204030204" pitchFamily="34" charset="0"/>
                          <a:cs typeface="Calibri" panose="020F0502020204030204" pitchFamily="34" charset="0"/>
                        </a:rPr>
                        <a:t>Continuing Education Registration</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ea typeface="Calibri" panose="020F0502020204030204" pitchFamily="34" charset="0"/>
                          <a:cs typeface="Calibri" panose="020F0502020204030204" pitchFamily="34" charset="0"/>
                        </a:rPr>
                        <a:t>CE Registration</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96922755"/>
                  </a:ext>
                </a:extLst>
              </a:tr>
              <a:tr h="157083">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1:00–1:15pm</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Opening Remarks &amp; Pre-Test</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James Young, PharmD</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52509632"/>
                  </a:ext>
                </a:extLst>
              </a:tr>
              <a:tr h="198734">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1:15–1:45pm</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Biosimilars &amp; Oncology: Status, Trends, and Considerations</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Mark Hanna &amp; Joshua McAuley, PharmD</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32498243"/>
                  </a:ext>
                </a:extLst>
              </a:tr>
              <a:tr h="198734">
                <a:tc>
                  <a:txBody>
                    <a:bodyPr/>
                    <a:lstStyle/>
                    <a:p>
                      <a:pPr marL="0" marR="0" algn="ctr">
                        <a:spcBef>
                          <a:spcPts val="0"/>
                        </a:spcBef>
                        <a:spcAft>
                          <a:spcPts val="0"/>
                        </a:spcAft>
                      </a:pPr>
                      <a:r>
                        <a:rPr lang="en-US" sz="1200">
                          <a:effectLst/>
                          <a:latin typeface="Arial Narrow" panose="020B0606020202030204" pitchFamily="34" charset="0"/>
                          <a:cs typeface="Arial" panose="020B0604020202020204" pitchFamily="34" charset="0"/>
                        </a:rPr>
                        <a:t>1:45–2:15pm</a:t>
                      </a:r>
                      <a:endParaRPr lang="en-US" sz="120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Gene Therapy in Oncology: A Discussion of Modern Therapies</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Wyatt Chafin &amp; Jacob Pyrzynski, PharmD</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40244632"/>
                  </a:ext>
                </a:extLst>
              </a:tr>
              <a:tr h="198734">
                <a:tc>
                  <a:txBody>
                    <a:bodyPr/>
                    <a:lstStyle/>
                    <a:p>
                      <a:pPr marL="0" marR="0" algn="ctr">
                        <a:spcBef>
                          <a:spcPts val="0"/>
                        </a:spcBef>
                        <a:spcAft>
                          <a:spcPts val="0"/>
                        </a:spcAft>
                      </a:pPr>
                      <a:r>
                        <a:rPr lang="en-US" sz="1200">
                          <a:effectLst/>
                          <a:latin typeface="Arial Narrow" panose="020B0606020202030204" pitchFamily="34" charset="0"/>
                          <a:cs typeface="Arial" panose="020B0604020202020204" pitchFamily="34" charset="0"/>
                        </a:rPr>
                        <a:t>2:15–2:45pm</a:t>
                      </a:r>
                      <a:endParaRPr lang="en-US" sz="120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CAR-T Cell Therapy: “A Living Drug”</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Janki Patel &amp; Olivia Vanscoy &amp; Jena Patel, PharmD</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70348146"/>
                  </a:ext>
                </a:extLst>
              </a:tr>
              <a:tr h="157083">
                <a:tc>
                  <a:txBody>
                    <a:bodyPr/>
                    <a:lstStyle/>
                    <a:p>
                      <a:pPr marL="0" marR="0" algn="ctr">
                        <a:spcBef>
                          <a:spcPts val="0"/>
                        </a:spcBef>
                        <a:spcAft>
                          <a:spcPts val="0"/>
                        </a:spcAft>
                      </a:pPr>
                      <a:r>
                        <a:rPr lang="en-US" sz="1200">
                          <a:effectLst/>
                          <a:latin typeface="Arial Narrow" panose="020B0606020202030204" pitchFamily="34" charset="0"/>
                          <a:cs typeface="Arial" panose="020B0604020202020204" pitchFamily="34" charset="0"/>
                        </a:rPr>
                        <a:t>2:45–3:00pm</a:t>
                      </a:r>
                      <a:endParaRPr lang="en-US" sz="120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Afternoon Break</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Afternoon Break</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40672995"/>
                  </a:ext>
                </a:extLst>
              </a:tr>
              <a:tr h="198734">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3:00–3:30pm</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505(b)2 versus ANDA approval pathways within Oncology</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Andy Xu &amp; Samuel Kwarteng, PharmD</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32484481"/>
                  </a:ext>
                </a:extLst>
              </a:tr>
              <a:tr h="198734">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3:30–4:00pm</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Enhancing Cultural Literacy in Oncology</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Angela Lee &amp; Yoldine Meris, PharmD</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42440014"/>
                  </a:ext>
                </a:extLst>
              </a:tr>
              <a:tr h="198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4:00–4:30pm</a:t>
                      </a:r>
                      <a:endParaRPr kumimoji="0" lang="en-US" sz="1200" b="0" i="0" u="none" strike="noStrike" kern="1200" cap="none" spc="0" normalizeH="0" baseline="0" noProof="0" dirty="0">
                        <a:ln>
                          <a:noFill/>
                        </a:ln>
                        <a:solidFill>
                          <a:prstClr val="white"/>
                        </a:solidFill>
                        <a:effectLst/>
                        <a:uLnTx/>
                        <a:uFillTx/>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1200" kern="1200" dirty="0">
                          <a:solidFill>
                            <a:schemeClr val="tx1"/>
                          </a:solidFill>
                          <a:effectLst/>
                          <a:latin typeface="Arial Narrow" panose="020B0606020202030204" pitchFamily="34" charset="0"/>
                          <a:ea typeface="+mn-ea"/>
                          <a:cs typeface="+mn-cs"/>
                        </a:rPr>
                        <a:t>The Role of Wearable Technology in Oncology Practice</a:t>
                      </a:r>
                      <a:endParaRPr lang="en-US" sz="1200" dirty="0">
                        <a:latin typeface="Arial Narrow" panose="020B060602020203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Mathew Boakye &amp; Mary Gwen Miller, PharmD</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24632691"/>
                  </a:ext>
                </a:extLst>
              </a:tr>
              <a:tr h="198734">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4:30-4:45pm</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cs typeface="Arial" panose="020B0604020202020204" pitchFamily="34" charset="0"/>
                        </a:rPr>
                        <a:t>Question and Answer &amp; Closing Remarks &amp; Post-Test</a:t>
                      </a:r>
                      <a:endParaRPr lang="en-US" sz="12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200" dirty="0">
                          <a:effectLst/>
                          <a:latin typeface="Arial Narrow" panose="020B0606020202030204" pitchFamily="34" charset="0"/>
                          <a:ea typeface="Calibri" panose="020F0502020204030204" pitchFamily="34" charset="0"/>
                          <a:cs typeface="Arial" panose="020B0604020202020204" pitchFamily="34" charset="0"/>
                        </a:rPr>
                        <a:t>All CE Presenters</a:t>
                      </a:r>
                    </a:p>
                  </a:txBody>
                  <a:tcPr marL="68580" marR="68580" marT="0" marB="0" anchor="ctr"/>
                </a:tc>
                <a:extLst>
                  <a:ext uri="{0D108BD9-81ED-4DB2-BD59-A6C34878D82A}">
                    <a16:rowId xmlns:a16="http://schemas.microsoft.com/office/drawing/2014/main" val="3107842091"/>
                  </a:ext>
                </a:extLst>
              </a:tr>
            </a:tbl>
          </a:graphicData>
        </a:graphic>
      </p:graphicFrame>
    </p:spTree>
    <p:extLst>
      <p:ext uri="{BB962C8B-B14F-4D97-AF65-F5344CB8AC3E}">
        <p14:creationId xmlns:p14="http://schemas.microsoft.com/office/powerpoint/2010/main" val="4845792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054CB956A6664CA7F99C611914822C" ma:contentTypeVersion="13" ma:contentTypeDescription="Create a new document." ma:contentTypeScope="" ma:versionID="2c6c36f0d815fc1667b3d73a88623e12">
  <xsd:schema xmlns:xsd="http://www.w3.org/2001/XMLSchema" xmlns:xs="http://www.w3.org/2001/XMLSchema" xmlns:p="http://schemas.microsoft.com/office/2006/metadata/properties" xmlns:ns3="90568de8-6315-49b6-9655-39320704c8dc" xmlns:ns4="af8d8546-8387-4eb5-8cea-d1de52b97cd8" targetNamespace="http://schemas.microsoft.com/office/2006/metadata/properties" ma:root="true" ma:fieldsID="c96ecd3a670cea6787e23a0aa089d558" ns3:_="" ns4:_="">
    <xsd:import namespace="90568de8-6315-49b6-9655-39320704c8dc"/>
    <xsd:import namespace="af8d8546-8387-4eb5-8cea-d1de52b97c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568de8-6315-49b6-9655-39320704c8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8d8546-8387-4eb5-8cea-d1de52b97c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sisl xmlns:xsi="http://www.w3.org/2001/XMLSchema-instance" xmlns:xsd="http://www.w3.org/2001/XMLSchema" xmlns="http://www.boldonjames.com/2008/01/sie/internal/label" sislVersion="0" policy="a10f9ac0-5937-4b4f-b459-96aedd9ed2c5" origin="userSelected">
  <element uid="9920fcc9-9f43-4d43-9e3e-b98a219cfd55" value=""/>
</sisl>
</file>

<file path=customXml/itemProps1.xml><?xml version="1.0" encoding="utf-8"?>
<ds:datastoreItem xmlns:ds="http://schemas.openxmlformats.org/officeDocument/2006/customXml" ds:itemID="{86FF795F-B534-4CDA-8F59-E63D17238BA8}">
  <ds:schemaRefs>
    <ds:schemaRef ds:uri="http://schemas.microsoft.com/office/2006/documentManagement/types"/>
    <ds:schemaRef ds:uri="http://purl.org/dc/elements/1.1/"/>
    <ds:schemaRef ds:uri="90568de8-6315-49b6-9655-39320704c8dc"/>
    <ds:schemaRef ds:uri="http://schemas.microsoft.com/office/infopath/2007/PartnerControls"/>
    <ds:schemaRef ds:uri="http://purl.org/dc/terms/"/>
    <ds:schemaRef ds:uri="http://schemas.openxmlformats.org/package/2006/metadata/core-properties"/>
    <ds:schemaRef ds:uri="af8d8546-8387-4eb5-8cea-d1de52b97cd8"/>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4D19527-BAFA-4E21-B3E2-796F661AEBBE}">
  <ds:schemaRefs>
    <ds:schemaRef ds:uri="http://schemas.microsoft.com/sharepoint/v3/contenttype/forms"/>
  </ds:schemaRefs>
</ds:datastoreItem>
</file>

<file path=customXml/itemProps3.xml><?xml version="1.0" encoding="utf-8"?>
<ds:datastoreItem xmlns:ds="http://schemas.openxmlformats.org/officeDocument/2006/customXml" ds:itemID="{B01D820B-B9A5-4CCE-A836-6320EF54D6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568de8-6315-49b6-9655-39320704c8dc"/>
    <ds:schemaRef ds:uri="af8d8546-8387-4eb5-8cea-d1de52b97c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36141C5-8069-4AB9-A909-7E577D6CE86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Office Theme</Template>
  <TotalTime>925</TotalTime>
  <Words>534</Words>
  <Application>Microsoft Office PowerPoint</Application>
  <PresentationFormat>Widescreen</PresentationFormat>
  <Paragraphs>73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Bristol-Myers Squibb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Crocket, Grace</dc:creator>
  <cp:lastModifiedBy>Debra Diller</cp:lastModifiedBy>
  <cp:revision>55</cp:revision>
  <dcterms:created xsi:type="dcterms:W3CDTF">2018-11-06T15:54:09Z</dcterms:created>
  <dcterms:modified xsi:type="dcterms:W3CDTF">2019-10-21T13:05:47Z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f0b583cc-7d75-4fd4-b44c-42146890e5ed</vt:lpwstr>
  </property>
  <property fmtid="{D5CDD505-2E9C-101B-9397-08002B2CF9AE}" pid="3" name="bjSaver">
    <vt:lpwstr>dlyKaYTeIFglMaYzLE8gq6na0zEW1egQ</vt:lpwstr>
  </property>
  <property fmtid="{D5CDD505-2E9C-101B-9397-08002B2CF9AE}" pid="4" name="bjDocumentLabelXML">
    <vt:lpwstr>&lt;?xml version="1.0" encoding="us-ascii"?&gt;&lt;sisl xmlns:xsi="http://www.w3.org/2001/XMLSchema-instance" xmlns:xsd="http://www.w3.org/2001/XMLSchema" sislVersion="0" policy="a10f9ac0-5937-4b4f-b459-96aedd9ed2c5" origin="userSelected" xmlns="http://www.boldonj</vt:lpwstr>
  </property>
  <property fmtid="{D5CDD505-2E9C-101B-9397-08002B2CF9AE}" pid="5" name="bjDocumentLabelXML-0">
    <vt:lpwstr>ames.com/2008/01/sie/internal/label"&gt;&lt;element uid="9920fcc9-9f43-4d43-9e3e-b98a219cfd55" value="" /&gt;&lt;/sisl&gt;</vt:lpwstr>
  </property>
  <property fmtid="{D5CDD505-2E9C-101B-9397-08002B2CF9AE}" pid="6" name="bjDocumentSecurityLabel">
    <vt:lpwstr>Not Classified</vt:lpwstr>
  </property>
  <property fmtid="{D5CDD505-2E9C-101B-9397-08002B2CF9AE}" pid="7" name="ContentTypeId">
    <vt:lpwstr>0x0101002F054CB956A6664CA7F99C611914822C</vt:lpwstr>
  </property>
  <property fmtid="{D5CDD505-2E9C-101B-9397-08002B2CF9AE}" pid="8" name="_AdHocReviewCycleID">
    <vt:i4>1216884439</vt:i4>
  </property>
  <property fmtid="{D5CDD505-2E9C-101B-9397-08002B2CF9AE}" pid="9" name="_NewReviewCycle">
    <vt:lpwstr/>
  </property>
  <property fmtid="{D5CDD505-2E9C-101B-9397-08002B2CF9AE}" pid="10" name="_EmailSubject">
    <vt:lpwstr>Fellows - Merck 2.20.20 - Content Reviewers In Place</vt:lpwstr>
  </property>
  <property fmtid="{D5CDD505-2E9C-101B-9397-08002B2CF9AE}" pid="11" name="_AuthorEmail">
    <vt:lpwstr>james.young6@merck.com</vt:lpwstr>
  </property>
  <property fmtid="{D5CDD505-2E9C-101B-9397-08002B2CF9AE}" pid="12" name="_AuthorEmailDisplayName">
    <vt:lpwstr>Young, James</vt:lpwstr>
  </property>
</Properties>
</file>